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3"/>
  </p:notesMasterIdLst>
  <p:sldIdLst>
    <p:sldId id="298" r:id="rId2"/>
  </p:sldIdLst>
  <p:sldSz cx="9906000" cy="6858000" type="A4"/>
  <p:notesSz cx="6797675" cy="9926638"/>
  <p:defaultTextStyle>
    <a:defPPr marL="0" marR="0" indent="0" algn="l" defTabSz="673547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2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16838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33677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505160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67354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84193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010321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178707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347094" algn="ctr" defTabSz="4303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68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1256" y="1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43655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1pPr>
    <a:lvl2pPr indent="168387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2pPr>
    <a:lvl3pPr indent="336774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3pPr>
    <a:lvl4pPr indent="505160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4pPr>
    <a:lvl5pPr indent="673547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5pPr>
    <a:lvl6pPr indent="841934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6pPr>
    <a:lvl7pPr indent="1010321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7pPr>
    <a:lvl8pPr indent="1178707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8pPr>
    <a:lvl9pPr indent="1347094" defTabSz="336774" latinLnBrk="0">
      <a:lnSpc>
        <a:spcPct val="117999"/>
      </a:lnSpc>
      <a:defRPr sz="1621">
        <a:latin typeface="+mn-lt"/>
        <a:ea typeface="+mn-ea"/>
        <a:cs typeface="+mn-cs"/>
        <a:sym typeface="ヒラギノ角ゴ ProN W3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21922" y="10248674"/>
            <a:ext cx="2923840" cy="539503"/>
          </a:xfrm>
          <a:prstGeom prst="rect">
            <a:avLst/>
          </a:prstGeom>
        </p:spPr>
        <p:txBody>
          <a:bodyPr/>
          <a:lstStyle/>
          <a:p>
            <a:fld id="{71C5A7B7-9692-324B-A4A3-B5C66CC8C9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44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634D-267C-2645-BA05-84C6052E055B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781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fit.or.jp/report/pdf/20180320.pdf" TargetMode="External"/><Relationship Id="rId13" Type="http://schemas.openxmlformats.org/officeDocument/2006/relationships/image" Target="../media/image1.tiff"/><Relationship Id="rId18" Type="http://schemas.openxmlformats.org/officeDocument/2006/relationships/image" Target="../media/image6.tiff"/><Relationship Id="rId3" Type="http://schemas.openxmlformats.org/officeDocument/2006/relationships/hyperlink" Target="https://www.ykglobalimpact.com/" TargetMode="External"/><Relationship Id="rId7" Type="http://schemas.openxmlformats.org/officeDocument/2006/relationships/hyperlink" Target="http://www.ifit.or.jp/report/pdf/20170822_doc1.pdf" TargetMode="External"/><Relationship Id="rId12" Type="http://schemas.openxmlformats.org/officeDocument/2006/relationships/hyperlink" Target="http://www.ecozzeria.jp/series/voice/p-voice.html" TargetMode="Externa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jpc-net.jp/paper/nougyou.html" TargetMode="External"/><Relationship Id="rId11" Type="http://schemas.openxmlformats.org/officeDocument/2006/relationships/hyperlink" Target="http://www.orquedor.jp/" TargetMode="External"/><Relationship Id="rId5" Type="http://schemas.openxmlformats.org/officeDocument/2006/relationships/hyperlink" Target="https://www.jpc-net.jp/paper/genomu.html" TargetMode="External"/><Relationship Id="rId15" Type="http://schemas.openxmlformats.org/officeDocument/2006/relationships/image" Target="../media/image3.gif"/><Relationship Id="rId10" Type="http://schemas.openxmlformats.org/officeDocument/2006/relationships/hyperlink" Target="https://www.facebook.com/groups/674779989378743/about/" TargetMode="External"/><Relationship Id="rId4" Type="http://schemas.openxmlformats.org/officeDocument/2006/relationships/hyperlink" Target="https://wagri.net/" TargetMode="External"/><Relationship Id="rId9" Type="http://schemas.openxmlformats.org/officeDocument/2006/relationships/hyperlink" Target="https://www.smartcell.design/" TargetMode="External"/><Relationship Id="rId1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58213" y="794556"/>
            <a:ext cx="7151752" cy="5638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hlinkClick r:id="rId3"/>
              </a:rPr>
              <a:t>https://impactaccess.net/</a:t>
            </a:r>
            <a:br>
              <a:rPr lang="en-US" altLang="ja-JP" sz="1200" dirty="0">
                <a:hlinkClick r:id="rId3"/>
              </a:rPr>
            </a:br>
            <a:r>
              <a:rPr lang="en-US" altLang="ja-JP" sz="1200" dirty="0">
                <a:hlinkClick r:id="rId3"/>
              </a:rPr>
              <a:t>https://www.ykglobalimpact.com/</a:t>
            </a:r>
            <a:br>
              <a:rPr lang="en-US" altLang="ja-JP" sz="1200" dirty="0"/>
            </a:br>
            <a:endParaRPr lang="en-US" altLang="ja-JP" sz="1200" dirty="0"/>
          </a:p>
          <a:p>
            <a:r>
              <a:rPr lang="ja-JP" altLang="en-US" sz="1200" dirty="0"/>
              <a:t>内閣府</a:t>
            </a:r>
            <a:r>
              <a:rPr lang="en-US" altLang="ja-JP" sz="1200" dirty="0"/>
              <a:t>Strategic Innovation Project (SIP)</a:t>
            </a:r>
            <a:r>
              <a:rPr lang="ja-JP" altLang="en-US" sz="1200" dirty="0"/>
              <a:t>事業：農業データ連携基盤協議会（</a:t>
            </a:r>
            <a:r>
              <a:rPr lang="en-US" altLang="ja-JP" sz="1200" dirty="0"/>
              <a:t>WAGRI</a:t>
            </a:r>
            <a:r>
              <a:rPr lang="ja-JP" altLang="en-US" sz="1200" dirty="0"/>
              <a:t>）：</a:t>
            </a:r>
            <a:endParaRPr lang="en-US" altLang="ja-JP" sz="1200" dirty="0"/>
          </a:p>
          <a:p>
            <a:r>
              <a:rPr lang="ja-JP" altLang="en-US" sz="1200" dirty="0"/>
              <a:t>グローバル戦略担当ダイレクター　農業データ連携の企業コンソーシアム  </a:t>
            </a:r>
            <a:r>
              <a:rPr lang="en-US" altLang="ja-JP" sz="1200" dirty="0">
                <a:hlinkClick r:id="rId4"/>
              </a:rPr>
              <a:t>https://wagri.net/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生産性新聞連載：</a:t>
            </a:r>
            <a:r>
              <a:rPr lang="en-US" altLang="ja-JP" sz="1200" dirty="0"/>
              <a:t>『IT</a:t>
            </a:r>
            <a:r>
              <a:rPr lang="ja-JP" altLang="en-US" sz="1200" dirty="0"/>
              <a:t>ｘゲノム情報</a:t>
            </a:r>
            <a:r>
              <a:rPr lang="en-US" altLang="ja-JP" sz="1200" dirty="0"/>
              <a:t>』1−5</a:t>
            </a:r>
            <a:r>
              <a:rPr lang="ja-JP" altLang="en-US" sz="1200" dirty="0"/>
              <a:t>回</a:t>
            </a:r>
            <a:endParaRPr lang="en-US" altLang="ja-JP" sz="1200" dirty="0"/>
          </a:p>
          <a:p>
            <a:r>
              <a:rPr lang="en-US" altLang="ja-JP" sz="1200" dirty="0">
                <a:hlinkClick r:id="rId5"/>
              </a:rPr>
              <a:t>https://www.jpc-net.jp/paper/genomu.html</a:t>
            </a:r>
            <a:endParaRPr lang="en-US" altLang="ja-JP" sz="1200" dirty="0"/>
          </a:p>
          <a:p>
            <a:r>
              <a:rPr lang="ja-JP" altLang="en-US" sz="1200" dirty="0"/>
              <a:t>生産性新聞連載：</a:t>
            </a:r>
            <a:r>
              <a:rPr lang="en-US" altLang="ja-JP" sz="1200" dirty="0"/>
              <a:t>『</a:t>
            </a:r>
            <a:r>
              <a:rPr lang="ja-JP" altLang="en-US" sz="1200" dirty="0"/>
              <a:t>ビッグデータと</a:t>
            </a:r>
            <a:r>
              <a:rPr lang="en-US" altLang="ja-JP" sz="1200" dirty="0"/>
              <a:t>AI</a:t>
            </a:r>
            <a:r>
              <a:rPr lang="ja-JP" altLang="en-US" sz="1200" dirty="0"/>
              <a:t>が変える農業</a:t>
            </a:r>
            <a:r>
              <a:rPr lang="en-US" altLang="ja-JP" sz="1200" dirty="0"/>
              <a:t>』</a:t>
            </a:r>
            <a:r>
              <a:rPr lang="ja-JP" altLang="en-US" sz="1200" dirty="0"/>
              <a:t>連載第</a:t>
            </a:r>
            <a:r>
              <a:rPr lang="en-US" altLang="ja-JP" sz="1200" dirty="0"/>
              <a:t>1−5</a:t>
            </a:r>
            <a:r>
              <a:rPr lang="ja-JP" altLang="en-US" sz="1200" dirty="0"/>
              <a:t>回（</a:t>
            </a:r>
            <a:r>
              <a:rPr lang="en-US" altLang="ja-JP" sz="1200" dirty="0"/>
              <a:t>2018</a:t>
            </a:r>
            <a:r>
              <a:rPr lang="ja-JP" altLang="en-US" sz="1200" dirty="0"/>
              <a:t>年）</a:t>
            </a:r>
            <a:endParaRPr lang="en-US" altLang="ja-JP" sz="1200" dirty="0"/>
          </a:p>
          <a:p>
            <a:r>
              <a:rPr lang="en-US" altLang="ja-JP" sz="1200" dirty="0">
                <a:hlinkClick r:id="rId6"/>
              </a:rPr>
              <a:t>https://www.jpc-net.jp/paper/nougyou.html</a:t>
            </a:r>
            <a:endParaRPr lang="en-US" altLang="ja-JP" sz="1200" dirty="0"/>
          </a:p>
          <a:p>
            <a:r>
              <a:rPr lang="ja-JP" altLang="en-US" sz="1200" dirty="0"/>
              <a:t>国際</a:t>
            </a:r>
            <a:r>
              <a:rPr lang="en-US" altLang="ja-JP" sz="1200" dirty="0"/>
              <a:t>IT</a:t>
            </a:r>
            <a:r>
              <a:rPr lang="ja-JP" altLang="en-US" sz="1200" dirty="0"/>
              <a:t>財団</a:t>
            </a:r>
            <a:r>
              <a:rPr lang="en-US" altLang="ja-JP" sz="1200" dirty="0"/>
              <a:t>『IT</a:t>
            </a:r>
            <a:r>
              <a:rPr lang="ja-JP" altLang="en-US" sz="1200" dirty="0"/>
              <a:t>ｘゲノム情報</a:t>
            </a:r>
            <a:r>
              <a:rPr lang="en-US" altLang="ja-JP" sz="1200" dirty="0"/>
              <a:t>』</a:t>
            </a:r>
            <a:r>
              <a:rPr lang="ja-JP" altLang="en-US" sz="1200" dirty="0"/>
              <a:t>報告書（</a:t>
            </a:r>
            <a:r>
              <a:rPr lang="en-US" altLang="ja-JP" sz="1200" dirty="0"/>
              <a:t>2017</a:t>
            </a:r>
            <a:r>
              <a:rPr lang="ja-JP" altLang="en-US" sz="1200" dirty="0"/>
              <a:t>年）</a:t>
            </a:r>
            <a:br>
              <a:rPr lang="en-US" altLang="ja-JP" sz="1200" dirty="0"/>
            </a:br>
            <a:r>
              <a:rPr lang="ja-JP" altLang="en-US" sz="1200" dirty="0"/>
              <a:t>（</a:t>
            </a:r>
            <a:r>
              <a:rPr lang="en-US" altLang="ja-JP" sz="1200" dirty="0">
                <a:hlinkClick r:id="rId7"/>
              </a:rPr>
              <a:t>http://www.ifit.or.jp/report/pdf/20170822_doc1.pdf</a:t>
            </a:r>
            <a:r>
              <a:rPr lang="ja-JP" altLang="en-US" sz="1200" dirty="0"/>
              <a:t>） </a:t>
            </a:r>
          </a:p>
          <a:p>
            <a:r>
              <a:rPr lang="ja-JP" altLang="en-US" sz="1200" dirty="0"/>
              <a:t>国際</a:t>
            </a:r>
            <a:r>
              <a:rPr lang="en-US" altLang="ja-JP" sz="1200" dirty="0"/>
              <a:t>IT</a:t>
            </a:r>
            <a:r>
              <a:rPr lang="ja-JP" altLang="en-US" sz="1200" dirty="0"/>
              <a:t>財団</a:t>
            </a:r>
            <a:r>
              <a:rPr lang="en-US" altLang="ja-JP" sz="1200" dirty="0"/>
              <a:t>『</a:t>
            </a:r>
            <a:r>
              <a:rPr lang="ja-JP" altLang="en-US" sz="1200" dirty="0"/>
              <a:t>ビッグデータ・</a:t>
            </a:r>
            <a:r>
              <a:rPr lang="en-US" altLang="ja-JP" sz="1200" dirty="0"/>
              <a:t>AI</a:t>
            </a:r>
            <a:r>
              <a:rPr lang="ja-JP" altLang="en-US" sz="1200" dirty="0"/>
              <a:t>が変革する産業：農業を事例に</a:t>
            </a:r>
            <a:r>
              <a:rPr lang="en-US" altLang="ja-JP" sz="1200" dirty="0"/>
              <a:t>』</a:t>
            </a:r>
            <a:r>
              <a:rPr lang="ja-JP" altLang="en-US" sz="1200" dirty="0"/>
              <a:t>報告書（</a:t>
            </a:r>
            <a:r>
              <a:rPr lang="en-US" altLang="ja-JP" sz="1200" dirty="0"/>
              <a:t>2018</a:t>
            </a:r>
            <a:r>
              <a:rPr lang="ja-JP" altLang="en-US" sz="1200" dirty="0"/>
              <a:t>年）（</a:t>
            </a:r>
            <a:r>
              <a:rPr lang="en-US" altLang="ja-JP" sz="1200" dirty="0">
                <a:hlinkClick r:id="rId8"/>
              </a:rPr>
              <a:t>http://www.ifit.or.jp/report/pdf/20180320.pdf</a:t>
            </a:r>
            <a:r>
              <a:rPr lang="ja-JP" altLang="en-US" sz="1200" dirty="0"/>
              <a:t>）</a:t>
            </a:r>
            <a:br>
              <a:rPr lang="en-US" altLang="ja-JP" sz="1200" dirty="0"/>
            </a:br>
            <a:endParaRPr lang="ja-JP" altLang="en-US" sz="1200" dirty="0"/>
          </a:p>
          <a:p>
            <a:r>
              <a:rPr lang="ja-JP" altLang="en-US" sz="1200" dirty="0"/>
              <a:t>電通</a:t>
            </a:r>
            <a:r>
              <a:rPr lang="en-US" altLang="ja-JP" sz="1200" dirty="0"/>
              <a:t>Smart Cell &amp; Design</a:t>
            </a:r>
            <a:r>
              <a:rPr lang="ja-JP" altLang="en-US" sz="1200" dirty="0"/>
              <a:t>：ゲノム編集技術活用、新産業創出のプラットフォーム・アドバイザー</a:t>
            </a:r>
            <a:endParaRPr lang="en-US" altLang="ja-JP" sz="1200" dirty="0"/>
          </a:p>
          <a:p>
            <a:r>
              <a:rPr lang="en-US" altLang="ja-JP" sz="1200" dirty="0">
                <a:hlinkClick r:id="rId9"/>
              </a:rPr>
              <a:t>https://www.smartcell.design/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en-US" altLang="ja-JP" sz="1200" dirty="0"/>
              <a:t>『</a:t>
            </a:r>
            <a:r>
              <a:rPr lang="ja-JP" altLang="en-US" sz="1200" dirty="0"/>
              <a:t>ゲノムびと</a:t>
            </a:r>
            <a:r>
              <a:rPr lang="en-US" altLang="ja-JP" sz="1200" dirty="0"/>
              <a:t>』</a:t>
            </a:r>
            <a:r>
              <a:rPr lang="ja-JP" altLang="en-US" sz="1200" dirty="0"/>
              <a:t>バイオとノンバイオの人たちの交流</a:t>
            </a:r>
            <a:r>
              <a:rPr lang="en-US" altLang="ja-JP" sz="1200" dirty="0"/>
              <a:t>FB</a:t>
            </a:r>
            <a:r>
              <a:rPr lang="ja-JP" altLang="en-US" sz="1200" dirty="0"/>
              <a:t>コミュニティ：</a:t>
            </a:r>
            <a:endParaRPr lang="en-US" altLang="ja-JP" sz="1200" dirty="0"/>
          </a:p>
          <a:p>
            <a:r>
              <a:rPr lang="en-US" altLang="ja-JP" sz="1200" dirty="0">
                <a:hlinkClick r:id="rId10"/>
              </a:rPr>
              <a:t>https://www.facebook.com/groups/674779989378743/about/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東海東京フィナンシャル・ホールディングス顧問：</a:t>
            </a:r>
            <a:endParaRPr lang="en-US" altLang="ja-JP" sz="1200" dirty="0"/>
          </a:p>
          <a:p>
            <a:r>
              <a:rPr lang="ja-JP" altLang="en-US" sz="1200" dirty="0"/>
              <a:t>富裕顧客むけ</a:t>
            </a:r>
            <a:r>
              <a:rPr lang="en-US" altLang="ja-JP" sz="1200" dirty="0"/>
              <a:t>VIP</a:t>
            </a:r>
            <a:r>
              <a:rPr lang="ja-JP" altLang="en-US" sz="1200" dirty="0"/>
              <a:t>サロン・</a:t>
            </a:r>
            <a:r>
              <a:rPr lang="en-US" altLang="ja-JP" sz="1200" dirty="0"/>
              <a:t>『</a:t>
            </a:r>
            <a:r>
              <a:rPr lang="ja-JP" altLang="en-US" sz="1200" dirty="0"/>
              <a:t>オルクドール</a:t>
            </a:r>
            <a:r>
              <a:rPr lang="en-US" altLang="ja-JP" sz="1200" dirty="0"/>
              <a:t>』</a:t>
            </a:r>
            <a:r>
              <a:rPr lang="ja-JP" altLang="en-US" sz="1200" dirty="0"/>
              <a:t>新規事業企画担当　</a:t>
            </a:r>
            <a:r>
              <a:rPr lang="en-US" altLang="ja-JP" sz="1200" dirty="0">
                <a:hlinkClick r:id="rId11"/>
              </a:rPr>
              <a:t>http://www.orquedor.jp/</a:t>
            </a:r>
            <a:endParaRPr lang="en-US" altLang="ja-JP" sz="1200" dirty="0"/>
          </a:p>
          <a:p>
            <a:r>
              <a:rPr lang="en-US" altLang="ja-JP" sz="1200" dirty="0"/>
              <a:t>『</a:t>
            </a:r>
            <a:r>
              <a:rPr lang="ja-JP" altLang="en-US" sz="1200" dirty="0"/>
              <a:t>イノベーション最前線</a:t>
            </a:r>
            <a:r>
              <a:rPr lang="en-US" altLang="ja-JP" sz="1200" dirty="0"/>
              <a:t>』</a:t>
            </a:r>
            <a:r>
              <a:rPr lang="ja-JP" altLang="en-US" sz="1200" dirty="0"/>
              <a:t>執筆・レポート配信</a:t>
            </a:r>
            <a:br>
              <a:rPr lang="en-US" altLang="ja-JP" sz="1200" dirty="0"/>
            </a:br>
            <a:r>
              <a:rPr lang="ja-JP" altLang="en-US" sz="1200" dirty="0"/>
              <a:t>中部オープンイノベーションカレッジ・ディレクター</a:t>
            </a:r>
            <a:br>
              <a:rPr lang="en-US" altLang="ja-JP" sz="1200" dirty="0"/>
            </a:br>
            <a:endParaRPr lang="en-US" altLang="ja-JP" sz="1200" dirty="0"/>
          </a:p>
          <a:p>
            <a:r>
              <a:rPr lang="ja-JP" altLang="en-US" sz="1200" dirty="0"/>
              <a:t>丸の内の三菱地所の新規事業ラボスペース </a:t>
            </a:r>
            <a:r>
              <a:rPr lang="en-US" altLang="ja-JP" sz="1200" dirty="0"/>
              <a:t>3x3 lab</a:t>
            </a:r>
            <a:r>
              <a:rPr lang="ja-JP" altLang="en-US" sz="1200" dirty="0"/>
              <a:t>の会員活動紹介</a:t>
            </a:r>
          </a:p>
          <a:p>
            <a:r>
              <a:rPr lang="en-US" altLang="ja-JP" sz="1200" dirty="0">
                <a:hlinkClick r:id="rId12"/>
              </a:rPr>
              <a:t>http://www.ecozzeria.jp/series/voice/p-voice.html</a:t>
            </a:r>
            <a:endParaRPr lang="en-US" altLang="ja-JP" sz="1200" dirty="0"/>
          </a:p>
          <a:p>
            <a:pPr algn="ctr"/>
            <a:endParaRPr lang="en-US" altLang="ja-JP" sz="1219" b="1" dirty="0"/>
          </a:p>
          <a:p>
            <a:endParaRPr lang="ja-JP" altLang="en-US" sz="1219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965" y="4225143"/>
            <a:ext cx="1089609" cy="10896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761" y="2476500"/>
            <a:ext cx="1085526" cy="108552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586442" y="213353"/>
            <a:ext cx="4262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b="1" dirty="0"/>
              <a:t>Impact Access </a:t>
            </a:r>
            <a:r>
              <a:rPr lang="ja-JP" altLang="en-US" sz="2400" b="1" dirty="0"/>
              <a:t>関連サイト</a:t>
            </a:r>
            <a:endParaRPr lang="en-US" altLang="ja-JP" sz="2400" dirty="0"/>
          </a:p>
        </p:txBody>
      </p:sp>
      <p:pic>
        <p:nvPicPr>
          <p:cNvPr id="6" name="logo_header.gif" descr="logo_header.gi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269691" y="6232643"/>
            <a:ext cx="3387456" cy="40024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591" y="221106"/>
            <a:ext cx="1084242" cy="1214752"/>
          </a:xfrm>
          <a:prstGeom prst="rect">
            <a:avLst/>
          </a:prstGeom>
        </p:spPr>
      </p:pic>
      <p:pic>
        <p:nvPicPr>
          <p:cNvPr id="1026" name="Picture 2" descr="海東京フィナンシャル・ホールディングス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591" y="5968412"/>
            <a:ext cx="40576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0913" y="213353"/>
            <a:ext cx="1802666" cy="118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6965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6501</TotalTime>
  <Words>11</Words>
  <Application>Microsoft Macintosh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ヒラギノ角ゴ ProN W6</vt:lpstr>
      <vt:lpstr>Yu Gothic</vt:lpstr>
      <vt:lpstr>Yu Gothic Light</vt:lpstr>
      <vt:lpstr>Arial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海外における農業ICTの動向 〜アグリテクニカ・フードバレー視察〜</dc:title>
  <dc:subject/>
  <dc:creator>Yumiko Kusakabe</dc:creator>
  <cp:keywords/>
  <dc:description/>
  <cp:lastModifiedBy>Microsoft Office User</cp:lastModifiedBy>
  <cp:revision>75</cp:revision>
  <cp:lastPrinted>2018-10-09T03:21:45Z</cp:lastPrinted>
  <dcterms:modified xsi:type="dcterms:W3CDTF">2019-10-24T13:42:59Z</dcterms:modified>
  <cp:category/>
</cp:coreProperties>
</file>